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Кем вы являетесь как участник ВЭД?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82-4888-B097-2A212ED136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82-4888-B097-2A212ED136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Декларант</c:v>
                </c:pt>
                <c:pt idx="1">
                  <c:v>Таможенный представитель брокер)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51.5</c:v>
                </c:pt>
                <c:pt idx="1">
                  <c:v>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82-4888-B097-2A212ED13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Обеспечена ли оперативная обратная связь через </a:t>
            </a:r>
            <a:r>
              <a:rPr lang="ru-RU" dirty="0" smtClean="0"/>
              <a:t>телеграмм-чат </a:t>
            </a:r>
            <a:r>
              <a:rPr lang="ru-RU" dirty="0" smtClean="0"/>
              <a:t>«ЦЭД»?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7030A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39-4A13-BF53-3F0B8D7D7AAB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39-4A13-BF53-3F0B8D7D7AAB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39-4A13-BF53-3F0B8D7D7AAB}"/>
              </c:ext>
            </c:extLst>
          </c:dPt>
          <c:dLbls>
            <c:dLbl>
              <c:idx val="0"/>
              <c:layout>
                <c:manualLayout>
                  <c:x val="0.11495362631925127"/>
                  <c:y val="-7.4814436633546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839-4A13-BF53-3F0B8D7D7AAB}"/>
                </c:ext>
              </c:extLst>
            </c:dLbl>
            <c:dLbl>
              <c:idx val="1"/>
              <c:layout>
                <c:manualLayout>
                  <c:x val="0.13523956037558965"/>
                  <c:y val="8.0356246754550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839-4A13-BF53-3F0B8D7D7AAB}"/>
                </c:ext>
              </c:extLst>
            </c:dLbl>
            <c:dLbl>
              <c:idx val="2"/>
              <c:layout>
                <c:manualLayout>
                  <c:x val="-3.3809890093897434E-2"/>
                  <c:y val="-0.149628873267093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839-4A13-BF53-3F0B8D7D7A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Всегда</c:v>
                </c:pt>
                <c:pt idx="1">
                  <c:v>Никогда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9.9</c:v>
                </c:pt>
                <c:pt idx="1">
                  <c:v>61.8</c:v>
                </c:pt>
                <c:pt idx="2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839-4A13-BF53-3F0B8D7D7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908146426463219"/>
          <c:y val="0.44136263074526433"/>
          <c:w val="0.34009519303228747"/>
          <c:h val="0.190518922881566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Удовлетворяет</a:t>
            </a:r>
            <a:r>
              <a:rPr lang="ru-RU" baseline="0" dirty="0" smtClean="0"/>
              <a:t> ли Вас время оформления декларации</a:t>
            </a:r>
            <a:r>
              <a:rPr lang="ru-RU" dirty="0" smtClean="0"/>
              <a:t>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83-460C-A8F9-93F8C72D83A5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83-460C-A8F9-93F8C72D83A5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83-460C-A8F9-93F8C72D83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Всегда</c:v>
                </c:pt>
                <c:pt idx="1">
                  <c:v>Никогда</c:v>
                </c:pt>
                <c:pt idx="2">
                  <c:v>Иногда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6.9</c:v>
                </c:pt>
                <c:pt idx="1">
                  <c:v>57.3</c:v>
                </c:pt>
                <c:pt idx="2">
                  <c:v>35.9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83-460C-A8F9-93F8C72D83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16309681246109"/>
          <c:y val="0.4635592996507571"/>
          <c:w val="0.17374942438775079"/>
          <c:h val="0.181601534481005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Как Вы оцениваете уровень квалификации сотрудников </a:t>
            </a:r>
            <a:r>
              <a:rPr lang="ru-RU" dirty="0" err="1" smtClean="0"/>
              <a:t>ЦЭДа</a:t>
            </a:r>
            <a:r>
              <a:rPr lang="ru-RU" dirty="0" smtClean="0"/>
              <a:t>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84-4E2C-B5BD-2BD25CEB240F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84-4E2C-B5BD-2BD25CEB240F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84-4E2C-B5BD-2BD25CEB24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7.6</c:v>
                </c:pt>
                <c:pt idx="1">
                  <c:v>27.5</c:v>
                </c:pt>
                <c:pt idx="2">
                  <c:v>64.900000000000006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84-4E2C-B5BD-2BD25CEB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64603187806192"/>
          <c:y val="0.49857749565676424"/>
          <c:w val="0.15890214452169954"/>
          <c:h val="0.209911159285149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Какой уровень прозрачности таможенных процедур ЦЭД?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98-41A7-90B6-DD5497850682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98-41A7-90B6-DD549785068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98-41A7-90B6-DD54978506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8.4</c:v>
                </c:pt>
                <c:pt idx="1">
                  <c:v>17.600000000000001</c:v>
                </c:pt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98-41A7-90B6-DD5497850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59721384322209"/>
          <c:y val="0.47525637825020456"/>
          <c:w val="0.16170755136881157"/>
          <c:h val="0.193946825778285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Каков уровень комфортности использования ИС «АСТАНА-1»?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23-43C6-A411-ACD66ABF76AB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23-43C6-A411-ACD66ABF76AB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23-43C6-A411-ACD66ABF76AB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C23-43C6-A411-ACD66ABF76AB}"/>
              </c:ext>
            </c:extLst>
          </c:dPt>
          <c:dLbls>
            <c:dLbl>
              <c:idx val="0"/>
              <c:layout>
                <c:manualLayout>
                  <c:x val="6.8149731219964177E-2"/>
                  <c:y val="-8.705493592428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C23-43C6-A411-ACD66ABF76AB}"/>
                </c:ext>
              </c:extLst>
            </c:dLbl>
            <c:dLbl>
              <c:idx val="2"/>
              <c:layout>
                <c:manualLayout>
                  <c:x val="-9.9952939122614243E-2"/>
                  <c:y val="3.730925825326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C23-43C6-A411-ACD66ABF76AB}"/>
                </c:ext>
              </c:extLst>
            </c:dLbl>
            <c:dLbl>
              <c:idx val="3"/>
              <c:layout>
                <c:manualLayout>
                  <c:x val="-8.695652173913046E-2"/>
                  <c:y val="-9.872819428464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23-43C6-A411-ACD66ABF76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35.9</c:v>
                </c:pt>
                <c:pt idx="2">
                  <c:v>51.1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23-43C6-A411-ACD66ABF7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какие сроки ЦЭД</a:t>
            </a:r>
            <a:r>
              <a:rPr lang="ru-RU" baseline="0" dirty="0" smtClean="0"/>
              <a:t> уведомляет плательщика о перечислении денег, внесенных в качестве обеспечения</a:t>
            </a:r>
            <a:r>
              <a:rPr lang="ru-RU" dirty="0" smtClean="0"/>
              <a:t>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37-4A9C-8045-65644A766FE0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37-4A9C-8045-65644A766FE0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37-4A9C-8045-65644A766FE0}"/>
              </c:ext>
            </c:extLst>
          </c:dPt>
          <c:dLbls>
            <c:dLbl>
              <c:idx val="0"/>
              <c:layout>
                <c:manualLayout>
                  <c:x val="0.13933120655156545"/>
                  <c:y val="-7.9948370466153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737-4A9C-8045-65644A766FE0}"/>
                </c:ext>
              </c:extLst>
            </c:dLbl>
            <c:dLbl>
              <c:idx val="1"/>
              <c:layout>
                <c:manualLayout>
                  <c:x val="9.7531844586095803E-2"/>
                  <c:y val="7.1065218192136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737-4A9C-8045-65644A766FE0}"/>
                </c:ext>
              </c:extLst>
            </c:dLbl>
            <c:dLbl>
              <c:idx val="2"/>
              <c:layout>
                <c:manualLayout>
                  <c:x val="-6.9665603275782723E-2"/>
                  <c:y val="-0.151013588658289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737-4A9C-8045-65644A766F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Не позднее одного рабочего дня со дня, следующего за днем перечисления денег</c:v>
                </c:pt>
                <c:pt idx="1">
                  <c:v>В течении 3-х дней</c:v>
                </c:pt>
                <c:pt idx="2">
                  <c:v>В течении одного месяца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21.4</c:v>
                </c:pt>
                <c:pt idx="1">
                  <c:v>32.799999999999997</c:v>
                </c:pt>
                <c:pt idx="2">
                  <c:v>45.8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37-4A9C-8045-65644A766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какие сроки осуществляется</a:t>
            </a:r>
            <a:r>
              <a:rPr lang="ru-RU" baseline="0" dirty="0" smtClean="0"/>
              <a:t> Вам возврат денег, внесенных в качестве обеспечения</a:t>
            </a:r>
            <a:r>
              <a:rPr lang="ru-RU" dirty="0" smtClean="0"/>
              <a:t>?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84-4E2C-B5BD-2BD25CEB240F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84-4E2C-B5BD-2BD25CEB240F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84-4E2C-B5BD-2BD25CEB24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 течение 30 дней</c:v>
                </c:pt>
                <c:pt idx="1">
                  <c:v>В течение 60 дней</c:v>
                </c:pt>
                <c:pt idx="2">
                  <c:v>В течение более 60 дней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41.2</c:v>
                </c:pt>
                <c:pt idx="1">
                  <c:v>26</c:v>
                </c:pt>
                <c:pt idx="2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84-4E2C-B5BD-2BD25CEB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Удовлетворяют ли Вас условные цены?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98-41A7-90B6-DD54978506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98-41A7-90B6-DD54978506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98-41A7-90B6-DD54978506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Устраивают</c:v>
                </c:pt>
                <c:pt idx="1">
                  <c:v>Не устраивают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6.9</c:v>
                </c:pt>
                <c:pt idx="1">
                  <c:v>93.1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98-41A7-90B6-DD5497850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Соответствуют ли условные цены ценам, размещенным на сайте КГД?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84-4E2C-B5BD-2BD25CEB240F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84-4E2C-B5BD-2BD25CEB240F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84-4E2C-B5BD-2BD25CEB24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9.9</c:v>
                </c:pt>
                <c:pt idx="1">
                  <c:v>91.1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84-4E2C-B5BD-2BD25CEB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Размещен ли в открытом доступе список</a:t>
            </a:r>
            <a:r>
              <a:rPr lang="ru-RU" baseline="0" dirty="0" smtClean="0"/>
              <a:t> контактов</a:t>
            </a:r>
            <a:r>
              <a:rPr lang="ru-RU" dirty="0" smtClean="0"/>
              <a:t> должностных лиц таможенных органов и ЦЭД?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98-41A7-90B6-DD54978506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98-41A7-90B6-DD54978506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98-41A7-90B6-DD54978506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21.4</c:v>
                </c:pt>
                <c:pt idx="1">
                  <c:v>78.599999999999994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98-41A7-90B6-DD5497850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Как в целом Вы оцениваете деятельность ЦЭД?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4B1-4F3D-A9E8-050BD4C63C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4B1-4F3D-A9E8-050BD4C63C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BB6-490B-A557-08D618D234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Положительно</c:v>
                </c:pt>
                <c:pt idx="1">
                  <c:v>Отрицательно</c:v>
                </c:pt>
                <c:pt idx="2">
                  <c:v>Нейтрально (затрудняюсь определить)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77.2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B1-4F3D-A9E8-050BD4C63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Если размещен список</a:t>
            </a:r>
            <a:r>
              <a:rPr lang="ru-RU" baseline="0" dirty="0" smtClean="0"/>
              <a:t> контактов, то насколько он актуален</a:t>
            </a:r>
            <a:r>
              <a:rPr lang="ru-RU" dirty="0" smtClean="0"/>
              <a:t>?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23-43C6-A411-ACD66ABF76A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23-43C6-A411-ACD66ABF76AB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23-43C6-A411-ACD66ABF76AB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C23-43C6-A411-ACD66ABF76AB}"/>
              </c:ext>
            </c:extLst>
          </c:dPt>
          <c:dLbls>
            <c:dLbl>
              <c:idx val="0"/>
              <c:layout>
                <c:manualLayout>
                  <c:x val="6.8149731219964177E-2"/>
                  <c:y val="-8.705493592428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23-43C6-A411-ACD66ABF76AB}"/>
                </c:ext>
              </c:extLst>
            </c:dLbl>
            <c:dLbl>
              <c:idx val="1"/>
              <c:layout>
                <c:manualLayout>
                  <c:x val="-0.17946095887923921"/>
                  <c:y val="1.7129896998064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23-43C6-A411-ACD66ABF76AB}"/>
                </c:ext>
              </c:extLst>
            </c:dLbl>
            <c:dLbl>
              <c:idx val="2"/>
              <c:layout>
                <c:manualLayout>
                  <c:x val="-9.9952939122614243E-2"/>
                  <c:y val="3.730925825326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23-43C6-A411-ACD66ABF76AB}"/>
                </c:ext>
              </c:extLst>
            </c:dLbl>
            <c:dLbl>
              <c:idx val="3"/>
              <c:layout>
                <c:manualLayout>
                  <c:x val="-8.695652173913046E-2"/>
                  <c:y val="-9.872819428464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23-43C6-A411-ACD66ABF76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Актуальный, всегда можно переговорить</c:v>
                </c:pt>
                <c:pt idx="1">
                  <c:v>Не актуальный, никогда не отвечают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10.7</c:v>
                </c:pt>
                <c:pt idx="1">
                  <c:v>89.3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23-43C6-A411-ACD66ABF7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По какому методу определения таможенной стоимости товаров Вы проходите таможенную очистку товаров?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8F-4824-90F1-E2E16A32D5F4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8F-4824-90F1-E2E16A32D5F4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8F-4824-90F1-E2E16A32D5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740-4C64-9BDF-74C3C51C93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740-4C64-9BDF-74C3C51C93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18F-4824-90F1-E2E16A32D5F4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8F-4824-90F1-E2E16A32D5F4}"/>
              </c:ext>
            </c:extLst>
          </c:dPt>
          <c:dLbls>
            <c:dLbl>
              <c:idx val="0"/>
              <c:layout>
                <c:manualLayout>
                  <c:x val="5.9409227140526356E-2"/>
                  <c:y val="3.6323565766704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18F-4824-90F1-E2E16A32D5F4}"/>
                </c:ext>
              </c:extLst>
            </c:dLbl>
            <c:dLbl>
              <c:idx val="1"/>
              <c:layout>
                <c:manualLayout>
                  <c:x val="1.9597299070724269E-2"/>
                  <c:y val="1.6088660260152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8F-4824-90F1-E2E16A32D5F4}"/>
                </c:ext>
              </c:extLst>
            </c:dLbl>
            <c:dLbl>
              <c:idx val="2"/>
              <c:layout>
                <c:manualLayout>
                  <c:x val="1.0108622401929489E-2"/>
                  <c:y val="-1.7152204671810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18F-4824-90F1-E2E16A32D5F4}"/>
                </c:ext>
              </c:extLst>
            </c:dLbl>
            <c:dLbl>
              <c:idx val="5"/>
              <c:layout>
                <c:manualLayout>
                  <c:x val="-6.2222015322409025E-3"/>
                  <c:y val="2.7305845286373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18F-4824-90F1-E2E16A32D5F4}"/>
                </c:ext>
              </c:extLst>
            </c:dLbl>
            <c:dLbl>
              <c:idx val="6"/>
              <c:layout>
                <c:manualLayout>
                  <c:x val="-2.5283836986592891E-2"/>
                  <c:y val="-3.9310747479210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18F-4824-90F1-E2E16A32D5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Первый без корректировки госоргана (заявленный)</c:v>
                </c:pt>
                <c:pt idx="1">
                  <c:v>Второй (в т.ч. скорректированный госорганом)</c:v>
                </c:pt>
                <c:pt idx="2">
                  <c:v>Третий (в т.ч. скорректированный госорганом)</c:v>
                </c:pt>
                <c:pt idx="3">
                  <c:v>Четвертый (в т.ч. скорректированный госорганом)</c:v>
                </c:pt>
                <c:pt idx="4">
                  <c:v>Пятый (в т.ч. скорректированный госорганом)</c:v>
                </c:pt>
                <c:pt idx="5">
                  <c:v>Шестой без корректировки госоргана (заявленный)</c:v>
                </c:pt>
                <c:pt idx="6">
                  <c:v>Шестой скорректированный госорганом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15.4</c:v>
                </c:pt>
                <c:pt idx="1">
                  <c:v>8.5</c:v>
                </c:pt>
                <c:pt idx="2">
                  <c:v>9.1999999999999993</c:v>
                </c:pt>
                <c:pt idx="3">
                  <c:v>2.2999999999999998</c:v>
                </c:pt>
                <c:pt idx="4">
                  <c:v>1.5</c:v>
                </c:pt>
                <c:pt idx="5">
                  <c:v>8.5</c:v>
                </c:pt>
                <c:pt idx="6">
                  <c:v>54.6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8F-4824-90F1-E2E16A32D5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10732167058744E-2"/>
          <c:y val="0.77695275064564839"/>
          <c:w val="0.89770327537778427"/>
          <c:h val="0.202620674419705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какие сроки выставляются ФРРО?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84-4E2C-B5BD-2BD25CEB240F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84-4E2C-B5BD-2BD25CEB240F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84-4E2C-B5BD-2BD25CEB24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 течение одного дня</c:v>
                </c:pt>
                <c:pt idx="1">
                  <c:v>В течение двух дней</c:v>
                </c:pt>
                <c:pt idx="2">
                  <c:v>В течение трех дней и более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19.2</c:v>
                </c:pt>
                <c:pt idx="1">
                  <c:v>21.5</c:v>
                </c:pt>
                <c:pt idx="2">
                  <c:v>59.2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84-4E2C-B5BD-2BD25CEB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Выставляется ли Вам ФРРО до рассмотрения документов, подтверждающих заявленную таможенную стоимость?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98-41A7-90B6-DD54978506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98-41A7-90B6-DD54978506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98-41A7-90B6-DD54978506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Всегда</c:v>
                </c:pt>
                <c:pt idx="1">
                  <c:v>Никогда</c:v>
                </c:pt>
                <c:pt idx="2">
                  <c:v>Иногда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52.3</c:v>
                </c:pt>
                <c:pt idx="1">
                  <c:v>18.5</c:v>
                </c:pt>
                <c:pt idx="2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98-41A7-90B6-DD5497850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каких коридорах осуществляется выпуск товаров?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23-43C6-A411-ACD66ABF76AB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23-43C6-A411-ACD66ABF76AB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23-43C6-A411-ACD66ABF76AB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C23-43C6-A411-ACD66ABF76AB}"/>
              </c:ext>
            </c:extLst>
          </c:dPt>
          <c:dLbls>
            <c:dLbl>
              <c:idx val="0"/>
              <c:layout>
                <c:manualLayout>
                  <c:x val="6.8149731219964177E-2"/>
                  <c:y val="-8.705493592428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C23-43C6-A411-ACD66ABF76AB}"/>
                </c:ext>
              </c:extLst>
            </c:dLbl>
            <c:dLbl>
              <c:idx val="2"/>
              <c:layout>
                <c:manualLayout>
                  <c:x val="-9.9952939122614243E-2"/>
                  <c:y val="3.7309258253265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C23-43C6-A411-ACD66ABF76AB}"/>
                </c:ext>
              </c:extLst>
            </c:dLbl>
            <c:dLbl>
              <c:idx val="3"/>
              <c:layout>
                <c:manualLayout>
                  <c:x val="-8.695652173913046E-2"/>
                  <c:y val="-9.872819428464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C23-43C6-A411-ACD66ABF76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По зеленому</c:v>
                </c:pt>
                <c:pt idx="1">
                  <c:v>По желтому</c:v>
                </c:pt>
                <c:pt idx="2">
                  <c:v>По синему</c:v>
                </c:pt>
                <c:pt idx="3">
                  <c:v>По красному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15.4</c:v>
                </c:pt>
                <c:pt idx="1">
                  <c:v>55.4</c:v>
                </c:pt>
                <c:pt idx="2">
                  <c:v>5.4</c:v>
                </c:pt>
                <c:pt idx="3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23-43C6-A411-ACD66ABF7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Какие действия Вы предпринимаете в случае корректировки </a:t>
            </a:r>
            <a:r>
              <a:rPr lang="ru-RU" dirty="0" err="1" smtClean="0"/>
              <a:t>ЦЭДом</a:t>
            </a:r>
            <a:r>
              <a:rPr lang="ru-RU" dirty="0" smtClean="0"/>
              <a:t> заявленной Вами таможенной стоимости?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37-4A9C-8045-65644A766FE0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37-4A9C-8045-65644A766FE0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37-4A9C-8045-65644A766FE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Подаю жалобу в МФ</c:v>
                </c:pt>
                <c:pt idx="1">
                  <c:v>Пишу в телеграм-чат "таможенная стоимость"</c:v>
                </c:pt>
                <c:pt idx="2">
                  <c:v>Соглашаюсь с корректировкой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13.8</c:v>
                </c:pt>
                <c:pt idx="1">
                  <c:v>52.3</c:v>
                </c:pt>
                <c:pt idx="2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37-4A9C-8045-65644A766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какие сроки ЦЭД направляет Вам запрос о предоставлении документов?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7030A0"/>
            </a:solidFill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39-4A13-BF53-3F0B8D7D7AAB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39-4A13-BF53-3F0B8D7D7AAB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39-4A13-BF53-3F0B8D7D7AAB}"/>
              </c:ext>
            </c:extLst>
          </c:dPt>
          <c:dLbls>
            <c:dLbl>
              <c:idx val="0"/>
              <c:layout>
                <c:manualLayout>
                  <c:x val="2.4793919402191448E-2"/>
                  <c:y val="-0.11083620242006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592966548973936E-2"/>
                      <c:h val="4.87956381154354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839-4A13-BF53-3F0B8D7D7AAB}"/>
                </c:ext>
              </c:extLst>
            </c:dLbl>
            <c:dLbl>
              <c:idx val="1"/>
              <c:layout>
                <c:manualLayout>
                  <c:x val="0.12622358968388375"/>
                  <c:y val="-7.4814436633546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839-4A13-BF53-3F0B8D7D7AAB}"/>
                </c:ext>
              </c:extLst>
            </c:dLbl>
            <c:dLbl>
              <c:idx val="2"/>
              <c:layout>
                <c:manualLayout>
                  <c:x val="-0.11269963364632476"/>
                  <c:y val="0.116378012541072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839-4A13-BF53-3F0B8D7D7A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 течении 4-х часов;</c:v>
                </c:pt>
                <c:pt idx="1">
                  <c:v>В течении одного рабочего дня;</c:v>
                </c:pt>
                <c:pt idx="2">
                  <c:v>В течении более одного дня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6.9</c:v>
                </c:pt>
                <c:pt idx="1">
                  <c:v>15.3</c:v>
                </c:pt>
                <c:pt idx="2">
                  <c:v>77.900000000000006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839-4A13-BF53-3F0B8D7D7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908146426463219"/>
          <c:y val="0.44136263074526433"/>
          <c:w val="0.31863789270497933"/>
          <c:h val="0.33116155467410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 какие сроки</a:t>
            </a:r>
            <a:r>
              <a:rPr lang="ru-RU" baseline="0" dirty="0" smtClean="0"/>
              <a:t> рассматривает ЦЭД представленные Вами документы для подтверждения заявленной таможенной стоимости</a:t>
            </a:r>
            <a:r>
              <a:rPr lang="ru-RU" dirty="0" smtClean="0"/>
              <a:t>?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83-460C-A8F9-93F8C72D83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83-460C-A8F9-93F8C72D83A5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83-460C-A8F9-93F8C72D83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 течении одного рабочего дня </c:v>
                </c:pt>
                <c:pt idx="1">
                  <c:v>В течении двух рабочих дней</c:v>
                </c:pt>
                <c:pt idx="2">
                  <c:v>В течении более двух дней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12.2</c:v>
                </c:pt>
                <c:pt idx="1">
                  <c:v>13.7</c:v>
                </c:pt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83-460C-A8F9-93F8C72D83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862120327918759"/>
          <c:y val="0.4741241423084307"/>
          <c:w val="0.31919816554305469"/>
          <c:h val="0.315661277002479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3D3D1-39DB-4986-8453-494DEB59BA43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3223A-654F-4BBE-A8C4-3F5EDFA11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781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CB44B0-C0EB-459B-85ED-8C8EB04D0E08}" type="slidenum">
              <a:rPr lang="ru-RU" altLang="ru-RU" smtClean="0">
                <a:latin typeface="Calibri" panose="020F0502020204030204" pitchFamily="34" charset="0"/>
                <a:cs typeface="Arial" panose="020B0604020202020204" pitchFamily="34" charset="0"/>
              </a:rPr>
              <a:pPr/>
              <a:t>1</a:t>
            </a:fld>
            <a:endParaRPr lang="ru-RU" altLang="ru-RU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055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223A-654F-4BBE-A8C4-3F5EDFA11F5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00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223A-654F-4BBE-A8C4-3F5EDFA11F5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85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15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35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01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 userDrawn="1"/>
        </p:nvCxnSpPr>
        <p:spPr>
          <a:xfrm>
            <a:off x="2495876" y="3276600"/>
            <a:ext cx="7200250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154" y="1512889"/>
            <a:ext cx="2157694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/>
          <p:nvPr userDrawn="1"/>
        </p:nvCxnSpPr>
        <p:spPr>
          <a:xfrm>
            <a:off x="2495876" y="5345113"/>
            <a:ext cx="7200250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2496021" y="3276132"/>
            <a:ext cx="7200000" cy="206969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2000" b="1" baseline="0">
                <a:solidFill>
                  <a:srgbClr val="004A7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593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4370" y="141289"/>
            <a:ext cx="9510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/>
          <p:nvPr userDrawn="1"/>
        </p:nvCxnSpPr>
        <p:spPr>
          <a:xfrm>
            <a:off x="336595" y="684213"/>
            <a:ext cx="11518812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 userDrawn="1"/>
        </p:nvCxnSpPr>
        <p:spPr>
          <a:xfrm>
            <a:off x="336595" y="6567488"/>
            <a:ext cx="11518812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1298121" y="6567488"/>
            <a:ext cx="65254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C9FA2262-B2DB-4322-90DD-D6CC925D5D1A}" type="slidenum">
              <a:rPr lang="ru-RU" altLang="ru-RU" sz="800" b="1" smtClean="0">
                <a:solidFill>
                  <a:srgbClr val="004A7A"/>
                </a:solidFill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ru-RU" altLang="ru-RU" sz="800" b="1">
              <a:solidFill>
                <a:srgbClr val="004A7A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950215" y="6567489"/>
            <a:ext cx="4291572" cy="200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700" b="1" dirty="0">
                <a:solidFill>
                  <a:srgbClr val="004C7E"/>
                </a:solidFill>
              </a:rPr>
              <a:t>© Национальная палата предпринимателей Республики Казахстан «Атамекен»</a:t>
            </a:r>
          </a:p>
        </p:txBody>
      </p:sp>
      <p:sp>
        <p:nvSpPr>
          <p:cNvPr id="17" name="Заголовок 6"/>
          <p:cNvSpPr>
            <a:spLocks noGrp="1"/>
          </p:cNvSpPr>
          <p:nvPr>
            <p:ph type="title"/>
          </p:nvPr>
        </p:nvSpPr>
        <p:spPr>
          <a:xfrm>
            <a:off x="336594" y="128199"/>
            <a:ext cx="10065638" cy="54410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sz="1800" b="1">
                <a:solidFill>
                  <a:srgbClr val="004A7A"/>
                </a:solidFill>
                <a:latin typeface="+mn-lt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412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5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5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135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28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99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3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22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84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37E03-17FF-4B00-8E8E-92B8E7F8B72B}" type="datetimeFigureOut">
              <a:rPr lang="ru-RU" smtClean="0"/>
              <a:t>17.06.2022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5A83B-CE09-4575-8EE4-BB9A3002A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34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2"/>
          <p:cNvSpPr>
            <a:spLocks noGrp="1"/>
          </p:cNvSpPr>
          <p:nvPr>
            <p:ph type="title"/>
          </p:nvPr>
        </p:nvSpPr>
        <p:spPr bwMode="auto">
          <a:xfrm>
            <a:off x="2351882" y="3284538"/>
            <a:ext cx="7631112" cy="2068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cap="all" dirty="0">
                <a:solidFill>
                  <a:srgbClr val="014A7B"/>
                </a:solidFill>
              </a:rPr>
              <a:t>РЕЗУЛЬТАТЫ </a:t>
            </a:r>
            <a:r>
              <a:rPr lang="ru-RU" altLang="ru-RU" cap="all" dirty="0" err="1" smtClean="0">
                <a:solidFill>
                  <a:srgbClr val="014A7B"/>
                </a:solidFill>
              </a:rPr>
              <a:t>анонимнОГО</a:t>
            </a:r>
            <a:r>
              <a:rPr lang="ru-RU" altLang="ru-RU" cap="all" dirty="0" smtClean="0">
                <a:solidFill>
                  <a:srgbClr val="014A7B"/>
                </a:solidFill>
              </a:rPr>
              <a:t> </a:t>
            </a:r>
            <a:r>
              <a:rPr lang="ru-RU" altLang="ru-RU" cap="all" dirty="0" err="1" smtClean="0">
                <a:solidFill>
                  <a:srgbClr val="014A7B"/>
                </a:solidFill>
              </a:rPr>
              <a:t>гугл-опросА</a:t>
            </a:r>
            <a:r>
              <a:rPr lang="ru-RU" altLang="ru-RU" cap="all" dirty="0">
                <a:solidFill>
                  <a:srgbClr val="014A7B"/>
                </a:solidFill>
              </a:rPr>
              <a:t> </a:t>
            </a:r>
            <a:r>
              <a:rPr lang="ru-RU" altLang="ru-RU" cap="all" dirty="0" smtClean="0">
                <a:solidFill>
                  <a:srgbClr val="014A7B"/>
                </a:solidFill>
              </a:rPr>
              <a:t/>
            </a:r>
            <a:br>
              <a:rPr lang="ru-RU" altLang="ru-RU" cap="all" dirty="0" smtClean="0">
                <a:solidFill>
                  <a:srgbClr val="014A7B"/>
                </a:solidFill>
              </a:rPr>
            </a:br>
            <a:r>
              <a:rPr lang="ru-RU" altLang="ru-RU" cap="all" dirty="0" smtClean="0">
                <a:solidFill>
                  <a:srgbClr val="014A7B"/>
                </a:solidFill>
              </a:rPr>
              <a:t>об уровне удовлетворенности бизнеса работой центра электронного декларирования</a:t>
            </a:r>
            <a:endParaRPr lang="ru-RU" altLang="ru-RU" sz="3200" dirty="0">
              <a:solidFill>
                <a:srgbClr val="014A7B"/>
              </a:solidFill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4916486" y="5583148"/>
            <a:ext cx="22224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altLang="ru-RU" sz="1200" b="1" dirty="0" smtClean="0">
                <a:solidFill>
                  <a:srgbClr val="014A7B"/>
                </a:solidFill>
                <a:ea typeface="+mj-ea"/>
              </a:rPr>
              <a:t>г. Нур-Султан, июнь 2022 г.</a:t>
            </a:r>
            <a:endParaRPr lang="ru-RU" altLang="ru-RU" sz="1200" b="1" dirty="0">
              <a:solidFill>
                <a:srgbClr val="014A7B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6806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945211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32,8% - ждут более 60 дней возврата денежного обеспечения.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93,1% - не устраивают условные цены.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09522"/>
              </p:ext>
            </p:extLst>
          </p:nvPr>
        </p:nvGraphicFramePr>
        <p:xfrm>
          <a:off x="381544" y="963544"/>
          <a:ext cx="5866856" cy="4724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940937"/>
              </p:ext>
            </p:extLst>
          </p:nvPr>
        </p:nvGraphicFramePr>
        <p:xfrm>
          <a:off x="6248400" y="903416"/>
          <a:ext cx="5765074" cy="4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331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945211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91,1% - считают, что условные цены, применяемые таможенными органами, не соответствуют ценам, размещенным на сайте КГД.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78,6% - считают, что списка контактов должностных лиц ЦЭД и таможенных органов в открытом доступе нет.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43846"/>
              </p:ext>
            </p:extLst>
          </p:nvPr>
        </p:nvGraphicFramePr>
        <p:xfrm>
          <a:off x="381544" y="963544"/>
          <a:ext cx="5866856" cy="4724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025780"/>
              </p:ext>
            </p:extLst>
          </p:nvPr>
        </p:nvGraphicFramePr>
        <p:xfrm>
          <a:off x="6248400" y="903416"/>
          <a:ext cx="5765074" cy="4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809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844523"/>
            <a:ext cx="11605418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89,3% - не могут дозвониться до сотрудников, так как список контактов не актуальный. 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399270"/>
              </p:ext>
            </p:extLst>
          </p:nvPr>
        </p:nvGraphicFramePr>
        <p:xfrm>
          <a:off x="2152650" y="1008644"/>
          <a:ext cx="7877175" cy="444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821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9751874"/>
              </p:ext>
            </p:extLst>
          </p:nvPr>
        </p:nvGraphicFramePr>
        <p:xfrm>
          <a:off x="838200" y="1425029"/>
          <a:ext cx="5118463" cy="3730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773681"/>
              </p:ext>
            </p:extLst>
          </p:nvPr>
        </p:nvGraphicFramePr>
        <p:xfrm>
          <a:off x="6096000" y="1425029"/>
          <a:ext cx="5118463" cy="3730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1782" y="5741646"/>
            <a:ext cx="11570584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</a:rPr>
              <a:t>Проведенным опросом охвачено </a:t>
            </a:r>
            <a:r>
              <a:rPr lang="ru-RU" sz="1400" b="1" dirty="0" smtClean="0">
                <a:solidFill>
                  <a:srgbClr val="FFFF00"/>
                </a:solidFill>
              </a:rPr>
              <a:t>130 </a:t>
            </a:r>
            <a:r>
              <a:rPr lang="ru-RU" sz="1400" dirty="0" smtClean="0">
                <a:solidFill>
                  <a:schemeClr val="bg1"/>
                </a:solidFill>
              </a:rPr>
              <a:t>респондентов: 51,5% - таможенные представители (брокеры), 48,5% - декларанты.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FF00"/>
                </a:solidFill>
              </a:rPr>
              <a:t>77,2%</a:t>
            </a:r>
            <a:r>
              <a:rPr lang="ru-RU" sz="1400" dirty="0" smtClean="0">
                <a:solidFill>
                  <a:schemeClr val="bg1"/>
                </a:solidFill>
              </a:rPr>
              <a:t> оценили деятельность ЦЭД отрицательно.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2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graphicFrame>
        <p:nvGraphicFramePr>
          <p:cNvPr id="5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2756434"/>
              </p:ext>
            </p:extLst>
          </p:nvPr>
        </p:nvGraphicFramePr>
        <p:xfrm>
          <a:off x="495300" y="876299"/>
          <a:ext cx="11277600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1782" y="5906017"/>
            <a:ext cx="11605418" cy="30777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54,6% - по резервному шестому методу, скорректированному органом </a:t>
            </a:r>
            <a:r>
              <a:rPr lang="ru-RU" sz="1400" dirty="0" err="1" smtClean="0">
                <a:solidFill>
                  <a:schemeClr val="bg1"/>
                </a:solidFill>
              </a:rPr>
              <a:t>госдоходов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1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688036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59,2% - ФРРО выставляется в течение трех дней и более, 21,5% - в течение двух дней.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52,3% - ФРРО выставляется ДО рассмотрения документов, подтверждающих заявленную таможенную стоимость.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12080"/>
              </p:ext>
            </p:extLst>
          </p:nvPr>
        </p:nvGraphicFramePr>
        <p:xfrm>
          <a:off x="381544" y="963544"/>
          <a:ext cx="5866856" cy="4159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210319"/>
              </p:ext>
            </p:extLst>
          </p:nvPr>
        </p:nvGraphicFramePr>
        <p:xfrm>
          <a:off x="6248400" y="903416"/>
          <a:ext cx="5765074" cy="4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894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3" y="5558773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</a:rPr>
              <a:t>55,4% - </a:t>
            </a:r>
            <a:r>
              <a:rPr lang="ru-RU" sz="1400" dirty="0" smtClean="0">
                <a:solidFill>
                  <a:schemeClr val="bg1"/>
                </a:solidFill>
              </a:rPr>
              <a:t>выпуск товаров осуществляется по желтому коридору.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52,3% - обращаются с вопросами в </a:t>
            </a:r>
            <a:r>
              <a:rPr lang="ru-RU" sz="1400" dirty="0" err="1" smtClean="0">
                <a:solidFill>
                  <a:schemeClr val="bg1"/>
                </a:solidFill>
              </a:rPr>
              <a:t>телеграм</a:t>
            </a:r>
            <a:r>
              <a:rPr lang="ru-RU" sz="1400" dirty="0" smtClean="0">
                <a:solidFill>
                  <a:schemeClr val="bg1"/>
                </a:solidFill>
              </a:rPr>
              <a:t>-чат «Таможенная стоимость», 13,8% - подают жалобу в МФ.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9011581"/>
              </p:ext>
            </p:extLst>
          </p:nvPr>
        </p:nvGraphicFramePr>
        <p:xfrm>
          <a:off x="524418" y="1167714"/>
          <a:ext cx="5590631" cy="408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0463183"/>
              </p:ext>
            </p:extLst>
          </p:nvPr>
        </p:nvGraphicFramePr>
        <p:xfrm>
          <a:off x="6331130" y="963473"/>
          <a:ext cx="5468983" cy="4289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48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889707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77,9% - ждут запрос </a:t>
            </a:r>
            <a:r>
              <a:rPr lang="ru-RU" sz="1400" dirty="0" err="1" smtClean="0">
                <a:solidFill>
                  <a:schemeClr val="bg1"/>
                </a:solidFill>
              </a:rPr>
              <a:t>ЦЭДа</a:t>
            </a:r>
            <a:r>
              <a:rPr lang="ru-RU" sz="1400" dirty="0" smtClean="0">
                <a:solidFill>
                  <a:schemeClr val="bg1"/>
                </a:solidFill>
              </a:rPr>
              <a:t> более одного дня,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74% - представленные документы ЦЭД рассматривает более двух дней.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37111"/>
              </p:ext>
            </p:extLst>
          </p:nvPr>
        </p:nvGraphicFramePr>
        <p:xfrm>
          <a:off x="450045" y="998310"/>
          <a:ext cx="5634446" cy="458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76653"/>
              </p:ext>
            </p:extLst>
          </p:nvPr>
        </p:nvGraphicFramePr>
        <p:xfrm>
          <a:off x="6679474" y="858974"/>
          <a:ext cx="5118463" cy="4808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5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889707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61,8% - не получают оперативно ответы на свои вопросы в </a:t>
            </a:r>
            <a:r>
              <a:rPr lang="ru-RU" sz="1400" dirty="0" smtClean="0">
                <a:solidFill>
                  <a:schemeClr val="bg1"/>
                </a:solidFill>
              </a:rPr>
              <a:t>телеграмм-чате </a:t>
            </a:r>
            <a:r>
              <a:rPr lang="ru-RU" sz="1400" dirty="0" smtClean="0">
                <a:solidFill>
                  <a:schemeClr val="bg1"/>
                </a:solidFill>
              </a:rPr>
              <a:t>«ЦЭД»,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57,3% - не удовлетворены скоростью таможенного оформления.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102930"/>
              </p:ext>
            </p:extLst>
          </p:nvPr>
        </p:nvGraphicFramePr>
        <p:xfrm>
          <a:off x="450045" y="998310"/>
          <a:ext cx="5634446" cy="458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690562"/>
              </p:ext>
            </p:extLst>
          </p:nvPr>
        </p:nvGraphicFramePr>
        <p:xfrm>
          <a:off x="6679474" y="858974"/>
          <a:ext cx="5118463" cy="4808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8134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688036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64,9 % - оценивают уровень квалификации сотрудников ЦЭД как низкий,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74% - характеризуют уровень прозрачности таможенных процедур как низкий.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519337"/>
              </p:ext>
            </p:extLst>
          </p:nvPr>
        </p:nvGraphicFramePr>
        <p:xfrm>
          <a:off x="381544" y="963544"/>
          <a:ext cx="5866856" cy="4159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936265"/>
              </p:ext>
            </p:extLst>
          </p:nvPr>
        </p:nvGraphicFramePr>
        <p:xfrm>
          <a:off x="6248400" y="903416"/>
          <a:ext cx="5765074" cy="4502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156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"/>
          <p:cNvSpPr>
            <a:spLocks noChangeArrowheads="1"/>
          </p:cNvSpPr>
          <p:nvPr/>
        </p:nvSpPr>
        <p:spPr bwMode="auto">
          <a:xfrm>
            <a:off x="281782" y="282575"/>
            <a:ext cx="8020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600" b="1" dirty="0" smtClean="0">
                <a:solidFill>
                  <a:srgbClr val="024C7D"/>
                </a:solidFill>
              </a:rPr>
              <a:t>Анонимный </a:t>
            </a:r>
            <a:r>
              <a:rPr lang="ru-RU" altLang="ru-RU" sz="1600" b="1" dirty="0" err="1" smtClean="0">
                <a:solidFill>
                  <a:srgbClr val="024C7D"/>
                </a:solidFill>
              </a:rPr>
              <a:t>гугл</a:t>
            </a:r>
            <a:r>
              <a:rPr lang="ru-RU" altLang="ru-RU" sz="1600" b="1" dirty="0" smtClean="0">
                <a:solidFill>
                  <a:srgbClr val="024C7D"/>
                </a:solidFill>
              </a:rPr>
              <a:t>-опрос</a:t>
            </a:r>
            <a:endParaRPr lang="ru-RU" altLang="ru-RU" sz="1600" b="1" dirty="0">
              <a:solidFill>
                <a:srgbClr val="024C7D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782" y="5844523"/>
            <a:ext cx="11605418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51,1% - оценивают уровень комфортности использования ИС «АСТАНА-1» как низкий,</a:t>
            </a:r>
            <a:endParaRPr lang="ru-RU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bg1"/>
                </a:solidFill>
              </a:rPr>
              <a:t>45,8% - ждут целый месяц уведомления ЦЭД о поступлении своего денежного обеспечения.</a:t>
            </a:r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7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012091"/>
              </p:ext>
            </p:extLst>
          </p:nvPr>
        </p:nvGraphicFramePr>
        <p:xfrm>
          <a:off x="372018" y="1047562"/>
          <a:ext cx="5590631" cy="444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035331"/>
              </p:ext>
            </p:extLst>
          </p:nvPr>
        </p:nvGraphicFramePr>
        <p:xfrm>
          <a:off x="6216830" y="1088317"/>
          <a:ext cx="5468983" cy="4289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747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528</Words>
  <Application>Microsoft Office PowerPoint</Application>
  <PresentationFormat>Широкоэкранный</PresentationFormat>
  <Paragraphs>75</Paragraphs>
  <Slides>12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think-cell Slide</vt:lpstr>
      <vt:lpstr>РЕЗУЛЬТАТЫ анонимнОГО гугл-опросА  об уровне удовлетворенности бизнеса работой центра электронного декларирования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Нурбаев Толеген Болатович</dc:creator>
  <cp:lastModifiedBy>Жанарбаева Нургуль Сейфуллиновна</cp:lastModifiedBy>
  <cp:revision>86</cp:revision>
  <dcterms:created xsi:type="dcterms:W3CDTF">2021-03-26T11:01:45Z</dcterms:created>
  <dcterms:modified xsi:type="dcterms:W3CDTF">2022-06-17T05:03:56Z</dcterms:modified>
</cp:coreProperties>
</file>