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s+1SyKHKFxKeiRc7ysBe+SpA2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081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24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60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d5c70900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dd5c70900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11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d5c70900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dd5c70900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10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d5fe06200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dd5fe06200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18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d5fe0620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dd5fe0620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4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d5fe0620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dd5fe0620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21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-11900" y="-11900"/>
            <a:ext cx="9156000" cy="5143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-414200" y="2647950"/>
            <a:ext cx="5202898" cy="20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522375" y="1534100"/>
            <a:ext cx="80367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ПРАВИЛА ФОРМИРОВАНИЯ АРХИТЕКТУРНОГО ОБЛИКА И ГРАДОСТРОИТЕЛЬНОГО ПЛАНИРОВАНИЯ ГОРОДА АЛМАТЫ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 flipH="1">
            <a:off x="3902885" y="2647950"/>
            <a:ext cx="5572123" cy="20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3513700" y="4617694"/>
            <a:ext cx="20928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Алматы 2020</a:t>
            </a:r>
            <a:endParaRPr sz="1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"/>
          <p:cNvCxnSpPr/>
          <p:nvPr/>
        </p:nvCxnSpPr>
        <p:spPr>
          <a:xfrm>
            <a:off x="1543050" y="2459825"/>
            <a:ext cx="60879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1"/>
          <p:cNvCxnSpPr/>
          <p:nvPr/>
        </p:nvCxnSpPr>
        <p:spPr>
          <a:xfrm>
            <a:off x="1527700" y="1645450"/>
            <a:ext cx="60879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377" y="88675"/>
            <a:ext cx="1715244" cy="144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t="18717" b="37138"/>
          <a:stretch/>
        </p:blipFill>
        <p:spPr>
          <a:xfrm>
            <a:off x="1801338" y="2286164"/>
            <a:ext cx="4691538" cy="16153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5719162" y="-49301"/>
            <a:ext cx="3712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Правила формирования архитектурного облика</a:t>
            </a:r>
            <a:endParaRPr sz="10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2"/>
          <p:cNvCxnSpPr/>
          <p:nvPr/>
        </p:nvCxnSpPr>
        <p:spPr>
          <a:xfrm>
            <a:off x="-10300" y="364825"/>
            <a:ext cx="9163500" cy="0"/>
          </a:xfrm>
          <a:prstGeom prst="straightConnector1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"/>
          <p:cNvSpPr txBox="1"/>
          <p:nvPr/>
        </p:nvSpPr>
        <p:spPr>
          <a:xfrm>
            <a:off x="158600" y="389325"/>
            <a:ext cx="88359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343434"/>
                </a:solidFill>
                <a:highlight>
                  <a:srgbClr val="FFFFFF"/>
                </a:highlight>
              </a:rPr>
              <a:t>В Послании главы государства от 2 сентября 2019 года Правительству было поручено расширить компетенции акиматов трех самых крупных городов в сфере градостроительной политики, транспортной инфраструктуры и формирования архитектурного облика. </a:t>
            </a:r>
            <a:endParaRPr sz="1300" dirty="0">
              <a:solidFill>
                <a:srgbClr val="343434"/>
              </a:solidFill>
              <a:highlight>
                <a:srgbClr val="FFFFFF"/>
              </a:highlight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343434"/>
                </a:solidFill>
                <a:highlight>
                  <a:srgbClr val="FFFFFF"/>
                </a:highlight>
              </a:rPr>
              <a:t>28 декабря 2019 года главой государства подписан закон РК, который предусматривает внесение изменений и дополнений в законы</a:t>
            </a:r>
            <a:endParaRPr sz="1300" dirty="0">
              <a:solidFill>
                <a:srgbClr val="343434"/>
              </a:solidFill>
              <a:highlight>
                <a:srgbClr val="FFFFFF"/>
              </a:highlight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343434"/>
                </a:solidFill>
                <a:highlight>
                  <a:srgbClr val="FFFFFF"/>
                </a:highlight>
              </a:rPr>
              <a:t>1. "Об особом статусе города Алматы"</a:t>
            </a:r>
            <a:endParaRPr sz="1300" dirty="0">
              <a:solidFill>
                <a:srgbClr val="343434"/>
              </a:solidFill>
              <a:highlight>
                <a:srgbClr val="FFFFFF"/>
              </a:highlight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343434"/>
                </a:solidFill>
                <a:highlight>
                  <a:srgbClr val="FFFFFF"/>
                </a:highlight>
              </a:rPr>
              <a:t>2. "О местном государственном управлении и самоуправлении"</a:t>
            </a:r>
            <a:endParaRPr sz="1300" dirty="0">
              <a:solidFill>
                <a:srgbClr val="343434"/>
              </a:solidFill>
              <a:highlight>
                <a:srgbClr val="FFFFFF"/>
              </a:highlight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343434"/>
                </a:solidFill>
                <a:highlight>
                  <a:srgbClr val="FFFFFF"/>
                </a:highlight>
              </a:rPr>
              <a:t>3. "Об архитектурной, градостроительной и строительной деятельности"</a:t>
            </a:r>
            <a:endParaRPr sz="600"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183508" y="3901538"/>
            <a:ext cx="8835900" cy="1187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 smtClean="0">
                <a:solidFill>
                  <a:schemeClr val="lt1"/>
                </a:solidFill>
              </a:rPr>
              <a:t>Одним</a:t>
            </a:r>
            <a:r>
              <a:rPr lang="ru" sz="1200" b="1" dirty="0">
                <a:solidFill>
                  <a:schemeClr val="lt1"/>
                </a:solidFill>
              </a:rPr>
              <a:t>, из таких инструментов, в соответствии с Законом Республики Казахстан «Об архитектурной, градостроительной и строительной деятельности в РК» и Закона Республики Казахстан «Об особом статусе города Алматы» </a:t>
            </a:r>
            <a:r>
              <a:rPr lang="ru" sz="1200" b="1" dirty="0" smtClean="0">
                <a:solidFill>
                  <a:schemeClr val="lt1"/>
                </a:solidFill>
              </a:rPr>
              <a:t>являются </a:t>
            </a:r>
            <a:r>
              <a:rPr lang="ru" sz="1200" b="1" dirty="0" smtClean="0">
                <a:solidFill>
                  <a:schemeClr val="tx1"/>
                </a:solidFill>
              </a:rPr>
              <a:t>Новые Правила формирования архитектурного облика и градостроительного планирования города</a:t>
            </a:r>
          </a:p>
        </p:txBody>
      </p:sp>
      <p:sp>
        <p:nvSpPr>
          <p:cNvPr id="71" name="Google Shape;71;p2"/>
          <p:cNvSpPr/>
          <p:nvPr/>
        </p:nvSpPr>
        <p:spPr>
          <a:xfrm>
            <a:off x="-6725" y="5033725"/>
            <a:ext cx="9163500" cy="11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d5c70900c_0_32"/>
          <p:cNvSpPr txBox="1"/>
          <p:nvPr/>
        </p:nvSpPr>
        <p:spPr>
          <a:xfrm>
            <a:off x="5719162" y="-49301"/>
            <a:ext cx="3712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Правила формирования архитектурного облика</a:t>
            </a:r>
            <a:endParaRPr sz="10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gdd5c70900c_0_32"/>
          <p:cNvCxnSpPr/>
          <p:nvPr/>
        </p:nvCxnSpPr>
        <p:spPr>
          <a:xfrm>
            <a:off x="-10300" y="364825"/>
            <a:ext cx="9163500" cy="0"/>
          </a:xfrm>
          <a:prstGeom prst="straightConnector1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gdd5c70900c_0_32"/>
          <p:cNvSpPr txBox="1"/>
          <p:nvPr/>
        </p:nvSpPr>
        <p:spPr>
          <a:xfrm>
            <a:off x="579100" y="1082750"/>
            <a:ext cx="81906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Для обеспечения индивидуального подхода к формированию города Алматы, с учетом мнения граждан, сохранения архитектурного облика, в правила формирования архитектурного облика внесены следующие сферы регулирования: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Допустимая этажность;</a:t>
            </a:r>
            <a:endParaRPr dirty="0">
              <a:solidFill>
                <a:schemeClr val="dk1"/>
              </a:solidFill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Ограничения по плотности и коэффициенту застройки;</a:t>
            </a:r>
            <a:endParaRPr dirty="0">
              <a:solidFill>
                <a:schemeClr val="dk1"/>
              </a:solidFill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Требования к наличию объектов социального назначения;</a:t>
            </a:r>
            <a:endParaRPr dirty="0">
              <a:solidFill>
                <a:schemeClr val="dk1"/>
              </a:solidFill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Архитектурные решения фасадов зданий и сооружений;</a:t>
            </a:r>
            <a:endParaRPr dirty="0">
              <a:solidFill>
                <a:schemeClr val="dk1"/>
              </a:solidFill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Строительство в охранной зоне памятников истории и архитектуры;</a:t>
            </a:r>
            <a:endParaRPr dirty="0">
              <a:solidFill>
                <a:schemeClr val="dk1"/>
              </a:solidFill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По использованию и размещению малых архитектурных форм.</a:t>
            </a:r>
            <a:endParaRPr dirty="0">
              <a:solidFill>
                <a:schemeClr val="dk1"/>
              </a:solidFill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Прокладке и ремонту инженерных коммуникаций;</a:t>
            </a:r>
            <a:endParaRPr dirty="0">
              <a:solidFill>
                <a:schemeClr val="dk1"/>
              </a:solidFill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Строительству дорог;</a:t>
            </a:r>
            <a:endParaRPr dirty="0">
              <a:solidFill>
                <a:schemeClr val="dk1"/>
              </a:solidFill>
            </a:endParaRPr>
          </a:p>
          <a:p>
            <a:pPr marL="990000" lvl="0" indent="-2285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chemeClr val="dk1"/>
                </a:solidFill>
              </a:rPr>
              <a:t>-</a:t>
            </a:r>
            <a:r>
              <a:rPr lang="ru" sz="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dirty="0">
                <a:solidFill>
                  <a:schemeClr val="dk1"/>
                </a:solidFill>
              </a:rPr>
              <a:t>Проведение общественных </a:t>
            </a:r>
            <a:r>
              <a:rPr lang="ru" dirty="0" smtClean="0">
                <a:solidFill>
                  <a:schemeClr val="dk1"/>
                </a:solidFill>
              </a:rPr>
              <a:t>обсуждений;</a:t>
            </a:r>
            <a:endParaRPr dirty="0">
              <a:solidFill>
                <a:schemeClr val="dk1"/>
              </a:solidFill>
            </a:endParaRPr>
          </a:p>
          <a:p>
            <a:pPr marL="179999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00" dirty="0"/>
          </a:p>
        </p:txBody>
      </p:sp>
      <p:pic>
        <p:nvPicPr>
          <p:cNvPr id="79" name="Google Shape;79;gdd5c70900c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37" y="2433899"/>
            <a:ext cx="578280" cy="58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dd5c70900c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22" y="3160174"/>
            <a:ext cx="635353" cy="46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dd5c70900c_0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002" y="4339428"/>
            <a:ext cx="487146" cy="4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dd5c70900c_0_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700" y="3792399"/>
            <a:ext cx="345751" cy="37511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dd5c70900c_0_32"/>
          <p:cNvSpPr/>
          <p:nvPr/>
        </p:nvSpPr>
        <p:spPr>
          <a:xfrm>
            <a:off x="-6725" y="5033725"/>
            <a:ext cx="9163500" cy="11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dd5c70900c_0_32"/>
          <p:cNvSpPr txBox="1"/>
          <p:nvPr/>
        </p:nvSpPr>
        <p:spPr>
          <a:xfrm>
            <a:off x="3025" y="434750"/>
            <a:ext cx="9144000" cy="64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chemeClr val="dk1"/>
                </a:solidFill>
              </a:rPr>
              <a:t>Правила формирования архитектурного облика и градостроительного планирования </a:t>
            </a:r>
            <a:endParaRPr b="1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chemeClr val="dk1"/>
                </a:solidFill>
              </a:rPr>
              <a:t>города Алматы</a:t>
            </a:r>
            <a:r>
              <a:rPr lang="ru" b="1">
                <a:solidFill>
                  <a:schemeClr val="dk1"/>
                </a:solidFill>
              </a:rPr>
              <a:t>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d5c70900c_0_42"/>
          <p:cNvSpPr txBox="1"/>
          <p:nvPr/>
        </p:nvSpPr>
        <p:spPr>
          <a:xfrm>
            <a:off x="5719162" y="-49301"/>
            <a:ext cx="3712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Правила формирования архитектурного облика</a:t>
            </a:r>
            <a:endParaRPr sz="10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gdd5c70900c_0_42"/>
          <p:cNvCxnSpPr/>
          <p:nvPr/>
        </p:nvCxnSpPr>
        <p:spPr>
          <a:xfrm>
            <a:off x="-10300" y="364825"/>
            <a:ext cx="9163500" cy="0"/>
          </a:xfrm>
          <a:prstGeom prst="straightConnector1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gdd5c70900c_0_42"/>
          <p:cNvSpPr txBox="1"/>
          <p:nvPr/>
        </p:nvSpPr>
        <p:spPr>
          <a:xfrm>
            <a:off x="1834000" y="745825"/>
            <a:ext cx="65685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        Внесены четкие запреты, в частности:</a:t>
            </a:r>
            <a:endParaRPr>
              <a:solidFill>
                <a:schemeClr val="dk1"/>
              </a:solidFill>
            </a:endParaRPr>
          </a:p>
          <a:p>
            <a:pPr marL="495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i="1">
                <a:solidFill>
                  <a:schemeClr val="dk1"/>
                </a:solidFill>
              </a:rPr>
              <a:t>          1)</a:t>
            </a:r>
            <a:r>
              <a:rPr lang="ru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i="1">
                <a:solidFill>
                  <a:schemeClr val="dk1"/>
                </a:solidFill>
              </a:rPr>
              <a:t>В области градостроительства:</a:t>
            </a:r>
            <a:endParaRPr>
              <a:solidFill>
                <a:schemeClr val="dk1"/>
              </a:solidFill>
            </a:endParaRPr>
          </a:p>
          <a:p>
            <a:pPr marL="179999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/>
          </a:p>
        </p:txBody>
      </p:sp>
      <p:sp>
        <p:nvSpPr>
          <p:cNvPr id="117" name="Google Shape;117;gdd5c70900c_0_42"/>
          <p:cNvSpPr txBox="1"/>
          <p:nvPr/>
        </p:nvSpPr>
        <p:spPr>
          <a:xfrm>
            <a:off x="218550" y="2441075"/>
            <a:ext cx="2633400" cy="238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</a:rPr>
              <a:t>Новое строительство, нарушающее структуру и стиль исторических зданий, объемные планировочные решения, пропорции и высотность.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</p:txBody>
      </p:sp>
      <p:sp>
        <p:nvSpPr>
          <p:cNvPr id="118" name="Google Shape;118;gdd5c70900c_0_42"/>
          <p:cNvSpPr txBox="1"/>
          <p:nvPr/>
        </p:nvSpPr>
        <p:spPr>
          <a:xfrm>
            <a:off x="3260475" y="2441075"/>
            <a:ext cx="2633400" cy="238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Превышение максимально допустимой высоты, равно как и превышение средней высотности окружающей застройки, нарушение масштаба архитектурного контекста в исторической зоне и зоне охраны памятников архитектуры;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gdd5c70900c_0_42"/>
          <p:cNvSpPr txBox="1"/>
          <p:nvPr/>
        </p:nvSpPr>
        <p:spPr>
          <a:xfrm>
            <a:off x="6302400" y="2441084"/>
            <a:ext cx="2633400" cy="8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Снос зданий и сооружений отнесенных к памятникам истории и архитектуры 	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gdd5c70900c_0_42"/>
          <p:cNvSpPr txBox="1"/>
          <p:nvPr/>
        </p:nvSpPr>
        <p:spPr>
          <a:xfrm>
            <a:off x="6302400" y="3927875"/>
            <a:ext cx="2633400" cy="8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Застройка  дворовых пространств жилых кварталов;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21" name="Google Shape;121;gdd5c70900c_0_42"/>
          <p:cNvSpPr txBox="1"/>
          <p:nvPr/>
        </p:nvSpPr>
        <p:spPr>
          <a:xfrm>
            <a:off x="0" y="1755275"/>
            <a:ext cx="9144000" cy="46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</a:rPr>
              <a:t>ЗАПРЕЩАЕТСЯ</a:t>
            </a:r>
            <a:endParaRPr sz="1800" b="1">
              <a:solidFill>
                <a:schemeClr val="lt1"/>
              </a:solidFill>
            </a:endParaRPr>
          </a:p>
        </p:txBody>
      </p:sp>
      <p:pic>
        <p:nvPicPr>
          <p:cNvPr id="122" name="Google Shape;122;gdd5c70900c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644" y="610388"/>
            <a:ext cx="885531" cy="899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dd5c70900c_0_42"/>
          <p:cNvSpPr/>
          <p:nvPr/>
        </p:nvSpPr>
        <p:spPr>
          <a:xfrm>
            <a:off x="-6725" y="5033725"/>
            <a:ext cx="9163500" cy="11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d5fe06200_3_21"/>
          <p:cNvSpPr txBox="1"/>
          <p:nvPr/>
        </p:nvSpPr>
        <p:spPr>
          <a:xfrm>
            <a:off x="5719162" y="-49301"/>
            <a:ext cx="3712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Правила формирования архитектурного облика</a:t>
            </a:r>
            <a:endParaRPr sz="10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gdd5fe06200_3_21"/>
          <p:cNvCxnSpPr/>
          <p:nvPr/>
        </p:nvCxnSpPr>
        <p:spPr>
          <a:xfrm>
            <a:off x="-10300" y="364825"/>
            <a:ext cx="9163500" cy="0"/>
          </a:xfrm>
          <a:prstGeom prst="straightConnector1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gdd5fe06200_3_21"/>
          <p:cNvSpPr txBox="1"/>
          <p:nvPr/>
        </p:nvSpPr>
        <p:spPr>
          <a:xfrm>
            <a:off x="1834000" y="669625"/>
            <a:ext cx="65685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       Внесены четкие запреты, в частности:</a:t>
            </a:r>
            <a:endParaRPr>
              <a:solidFill>
                <a:schemeClr val="dk1"/>
              </a:solidFill>
            </a:endParaRPr>
          </a:p>
          <a:p>
            <a:pPr marL="495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i="1">
                <a:solidFill>
                  <a:schemeClr val="dk1"/>
                </a:solidFill>
              </a:rPr>
              <a:t>          1)</a:t>
            </a:r>
            <a:r>
              <a:rPr lang="ru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i="1">
                <a:solidFill>
                  <a:schemeClr val="dk1"/>
                </a:solidFill>
              </a:rPr>
              <a:t>В архитектурной части:</a:t>
            </a:r>
            <a:endParaRPr/>
          </a:p>
        </p:txBody>
      </p:sp>
      <p:sp>
        <p:nvSpPr>
          <p:cNvPr id="131" name="Google Shape;131;gdd5fe06200_3_21"/>
          <p:cNvSpPr txBox="1"/>
          <p:nvPr/>
        </p:nvSpPr>
        <p:spPr>
          <a:xfrm>
            <a:off x="294750" y="2060075"/>
            <a:ext cx="2037000" cy="1461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Фрагментарная окраска внешних стен, остекление балконов, замена оконных рам, декоративных элементов и переплетов;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132" name="Google Shape;132;gdd5fe06200_3_21"/>
          <p:cNvSpPr txBox="1"/>
          <p:nvPr/>
        </p:nvSpPr>
        <p:spPr>
          <a:xfrm>
            <a:off x="4598800" y="2060075"/>
            <a:ext cx="2192700" cy="1461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Фрагментарное изменение параметров балконов, лоджий и эркеров, а также выступающих конструкций здания или сооружения	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3" name="Google Shape;133;gdd5fe06200_3_21"/>
          <p:cNvSpPr txBox="1"/>
          <p:nvPr/>
        </p:nvSpPr>
        <p:spPr>
          <a:xfrm>
            <a:off x="6906525" y="2056925"/>
            <a:ext cx="2097000" cy="1461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Закрывать чем либо ограждения лоджии, балконов, пилястр, если это не предусмотрено проектом;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34" name="Google Shape;134;gdd5fe06200_3_21"/>
          <p:cNvSpPr txBox="1"/>
          <p:nvPr/>
        </p:nvSpPr>
        <p:spPr>
          <a:xfrm>
            <a:off x="-6725" y="1526975"/>
            <a:ext cx="9144000" cy="46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</a:rPr>
              <a:t>ЗАПРЕЩАЕТСЯ</a:t>
            </a:r>
            <a:endParaRPr sz="1800" b="1">
              <a:solidFill>
                <a:schemeClr val="lt1"/>
              </a:solidFill>
            </a:endParaRPr>
          </a:p>
        </p:txBody>
      </p:sp>
      <p:pic>
        <p:nvPicPr>
          <p:cNvPr id="135" name="Google Shape;135;gdd5fe06200_3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644" y="496238"/>
            <a:ext cx="885531" cy="899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dd5fe06200_3_21"/>
          <p:cNvSpPr txBox="1"/>
          <p:nvPr/>
        </p:nvSpPr>
        <p:spPr>
          <a:xfrm>
            <a:off x="2446775" y="2056925"/>
            <a:ext cx="2037000" cy="1461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Изменение архитектурного решения, нарушение композиции фасада здания;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37" name="Google Shape;137;gdd5fe06200_3_21"/>
          <p:cNvSpPr txBox="1"/>
          <p:nvPr/>
        </p:nvSpPr>
        <p:spPr>
          <a:xfrm>
            <a:off x="294750" y="3586475"/>
            <a:ext cx="8708700" cy="134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</a:rPr>
              <a:t>Вводятся четкие параметры:</a:t>
            </a:r>
            <a:r>
              <a:rPr lang="ru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</a:rPr>
              <a:t>- к отступам от существующих зданий при новом строительстве;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</a:rPr>
              <a:t>- плотности застройки; 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</a:rPr>
              <a:t>- к потребностям в социальных объектах при новом строительстве;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38" name="Google Shape;138;gdd5fe06200_3_21"/>
          <p:cNvSpPr/>
          <p:nvPr/>
        </p:nvSpPr>
        <p:spPr>
          <a:xfrm>
            <a:off x="-6725" y="5033725"/>
            <a:ext cx="9163500" cy="11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d5fe06200_0_100"/>
          <p:cNvSpPr txBox="1"/>
          <p:nvPr/>
        </p:nvSpPr>
        <p:spPr>
          <a:xfrm>
            <a:off x="-10300" y="459450"/>
            <a:ext cx="8957075" cy="91714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16. Минимальная величина разрывов (бытовые расстояния) между длинными сторонами многоквартирных жилых зданий линейного типа: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89" name="Google Shape;89;gdd5fe06200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825" y="1058475"/>
            <a:ext cx="2007456" cy="1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dd5fe06200_0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999" y="3025575"/>
            <a:ext cx="2068649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dd5fe06200_0_100"/>
          <p:cNvSpPr txBox="1"/>
          <p:nvPr/>
        </p:nvSpPr>
        <p:spPr>
          <a:xfrm>
            <a:off x="5719162" y="-49301"/>
            <a:ext cx="3712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Правила формирования архитектурного облика</a:t>
            </a:r>
            <a:endParaRPr sz="10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gdd5fe06200_0_100"/>
          <p:cNvCxnSpPr/>
          <p:nvPr/>
        </p:nvCxnSpPr>
        <p:spPr>
          <a:xfrm>
            <a:off x="-10300" y="364825"/>
            <a:ext cx="9163500" cy="0"/>
          </a:xfrm>
          <a:prstGeom prst="straightConnector1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gdd5fe06200_0_100"/>
          <p:cNvSpPr txBox="1"/>
          <p:nvPr/>
        </p:nvSpPr>
        <p:spPr>
          <a:xfrm>
            <a:off x="176925" y="1011163"/>
            <a:ext cx="64164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0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1)</a:t>
            </a:r>
            <a:r>
              <a:rPr lang="ru" sz="500">
                <a:solidFill>
                  <a:schemeClr val="dk1"/>
                </a:solidFill>
              </a:rPr>
              <a:t>   </a:t>
            </a:r>
            <a:r>
              <a:rPr lang="ru" sz="1200">
                <a:solidFill>
                  <a:schemeClr val="dk1"/>
                </a:solidFill>
              </a:rPr>
              <a:t>Дома: 4-5 этажей не менее 20 метров;</a:t>
            </a:r>
            <a:endParaRPr sz="1200">
              <a:solidFill>
                <a:schemeClr val="dk1"/>
              </a:solidFill>
            </a:endParaRPr>
          </a:p>
          <a:p>
            <a:pPr marL="4500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2)</a:t>
            </a:r>
            <a:r>
              <a:rPr lang="ru" sz="500">
                <a:solidFill>
                  <a:schemeClr val="dk1"/>
                </a:solidFill>
              </a:rPr>
              <a:t>  </a:t>
            </a:r>
            <a:r>
              <a:rPr lang="ru" sz="1200">
                <a:solidFill>
                  <a:schemeClr val="dk1"/>
                </a:solidFill>
              </a:rPr>
              <a:t>Дома: 6-12 этажей не менее 30 метров;</a:t>
            </a:r>
            <a:endParaRPr sz="1200">
              <a:solidFill>
                <a:schemeClr val="dk1"/>
              </a:solidFill>
            </a:endParaRPr>
          </a:p>
          <a:p>
            <a:pPr marL="4500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3)</a:t>
            </a:r>
            <a:r>
              <a:rPr lang="ru" sz="500">
                <a:solidFill>
                  <a:schemeClr val="dk1"/>
                </a:solidFill>
              </a:rPr>
              <a:t>  </a:t>
            </a:r>
            <a:r>
              <a:rPr lang="ru" sz="1200">
                <a:solidFill>
                  <a:schemeClr val="dk1"/>
                </a:solidFill>
              </a:rPr>
              <a:t>Дома: 13-16 этажей не менее 48 метров;</a:t>
            </a:r>
            <a:endParaRPr sz="1200">
              <a:solidFill>
                <a:schemeClr val="dk1"/>
              </a:solidFill>
            </a:endParaRPr>
          </a:p>
          <a:p>
            <a:pPr marL="4500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4)</a:t>
            </a:r>
            <a:r>
              <a:rPr lang="ru" sz="500">
                <a:solidFill>
                  <a:schemeClr val="dk1"/>
                </a:solidFill>
              </a:rPr>
              <a:t>  </a:t>
            </a:r>
            <a:r>
              <a:rPr lang="ru" sz="1200">
                <a:solidFill>
                  <a:schemeClr val="dk1"/>
                </a:solidFill>
              </a:rPr>
              <a:t>Дома: 17 этажей и выше не менее 50 метров.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4" name="Google Shape;94;gdd5fe06200_0_100"/>
          <p:cNvSpPr txBox="1"/>
          <p:nvPr/>
        </p:nvSpPr>
        <p:spPr>
          <a:xfrm>
            <a:off x="162525" y="4386300"/>
            <a:ext cx="8784300" cy="5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" sz="1200" b="1">
                <a:solidFill>
                  <a:schemeClr val="lt1"/>
                </a:solidFill>
              </a:rPr>
              <a:t>Плотность населения не более 440 человек на 1 гектар при квартальной застройке, в историческом центре не более 300 человек  на гектар</a:t>
            </a:r>
            <a:r>
              <a:rPr lang="ru" sz="1200">
                <a:solidFill>
                  <a:schemeClr val="lt1"/>
                </a:solidFill>
              </a:rPr>
              <a:t>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5" name="Google Shape;95;gdd5fe06200_0_100"/>
          <p:cNvSpPr/>
          <p:nvPr/>
        </p:nvSpPr>
        <p:spPr>
          <a:xfrm>
            <a:off x="-6725" y="5033725"/>
            <a:ext cx="9163500" cy="11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dd5fe06200_0_100"/>
          <p:cNvSpPr txBox="1"/>
          <p:nvPr/>
        </p:nvSpPr>
        <p:spPr>
          <a:xfrm>
            <a:off x="162525" y="3001450"/>
            <a:ext cx="5805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5)</a:t>
            </a:r>
            <a:r>
              <a:rPr lang="ru" sz="500">
                <a:solidFill>
                  <a:schemeClr val="dk1"/>
                </a:solidFill>
              </a:rPr>
              <a:t>  </a:t>
            </a:r>
            <a:r>
              <a:rPr lang="ru" sz="1200">
                <a:solidFill>
                  <a:schemeClr val="dk1"/>
                </a:solidFill>
              </a:rPr>
              <a:t>Дома: 4-5 этажей не менее 12 метров;</a:t>
            </a:r>
            <a:endParaRPr sz="1200">
              <a:solidFill>
                <a:schemeClr val="dk1"/>
              </a:solidFill>
            </a:endParaRPr>
          </a:p>
          <a:p>
            <a:pPr marL="4500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6)</a:t>
            </a:r>
            <a:r>
              <a:rPr lang="ru" sz="500">
                <a:solidFill>
                  <a:schemeClr val="dk1"/>
                </a:solidFill>
              </a:rPr>
              <a:t> </a:t>
            </a:r>
            <a:r>
              <a:rPr lang="ru" sz="1200">
                <a:solidFill>
                  <a:schemeClr val="dk1"/>
                </a:solidFill>
              </a:rPr>
              <a:t>Дома: 6-12 этажей не менее 15 метров;</a:t>
            </a:r>
            <a:endParaRPr sz="1200">
              <a:solidFill>
                <a:schemeClr val="dk1"/>
              </a:solidFill>
            </a:endParaRPr>
          </a:p>
          <a:p>
            <a:pPr marL="4500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7)</a:t>
            </a:r>
            <a:r>
              <a:rPr lang="ru" sz="500">
                <a:solidFill>
                  <a:schemeClr val="dk1"/>
                </a:solidFill>
              </a:rPr>
              <a:t> </a:t>
            </a:r>
            <a:r>
              <a:rPr lang="ru" sz="1200">
                <a:solidFill>
                  <a:schemeClr val="dk1"/>
                </a:solidFill>
              </a:rPr>
              <a:t>Дома: 13-16 этажей не менее 24 метров;</a:t>
            </a:r>
            <a:endParaRPr sz="1200">
              <a:solidFill>
                <a:schemeClr val="dk1"/>
              </a:solidFill>
            </a:endParaRPr>
          </a:p>
          <a:p>
            <a:pPr marL="4500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8)</a:t>
            </a:r>
            <a:r>
              <a:rPr lang="ru" sz="500">
                <a:solidFill>
                  <a:schemeClr val="dk1"/>
                </a:solidFill>
              </a:rPr>
              <a:t> </a:t>
            </a:r>
            <a:r>
              <a:rPr lang="ru" sz="1200">
                <a:solidFill>
                  <a:schemeClr val="dk1"/>
                </a:solidFill>
              </a:rPr>
              <a:t>Дома: 17 этажей и выше не менее 45 метров.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8" name="Google Shape;98;gdd5fe06200_0_100"/>
          <p:cNvSpPr txBox="1"/>
          <p:nvPr/>
        </p:nvSpPr>
        <p:spPr>
          <a:xfrm>
            <a:off x="169725" y="2422875"/>
            <a:ext cx="8769900" cy="58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 b="1">
                <a:solidFill>
                  <a:schemeClr val="dk1"/>
                </a:solidFill>
              </a:rPr>
              <a:t>17. Минимальная величина разрывов (бытовые расстояния) между короткими и длинными сторонами зданий линейного типа:</a:t>
            </a:r>
            <a:endParaRPr sz="12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dd5fe06200_0_129"/>
          <p:cNvPicPr preferRelativeResize="0"/>
          <p:nvPr/>
        </p:nvPicPr>
        <p:blipFill rotWithShape="1">
          <a:blip r:embed="rId3">
            <a:alphaModFix/>
          </a:blip>
          <a:srcRect r="5508" b="11769"/>
          <a:stretch/>
        </p:blipFill>
        <p:spPr>
          <a:xfrm>
            <a:off x="6562350" y="1256975"/>
            <a:ext cx="2569700" cy="13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dd5fe06200_0_129"/>
          <p:cNvSpPr txBox="1"/>
          <p:nvPr/>
        </p:nvSpPr>
        <p:spPr>
          <a:xfrm>
            <a:off x="5719162" y="-49301"/>
            <a:ext cx="3712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Правила формирования архитектурного облика</a:t>
            </a:r>
            <a:endParaRPr sz="1000" b="1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gdd5fe06200_0_129"/>
          <p:cNvCxnSpPr/>
          <p:nvPr/>
        </p:nvCxnSpPr>
        <p:spPr>
          <a:xfrm>
            <a:off x="-10300" y="364825"/>
            <a:ext cx="9163500" cy="0"/>
          </a:xfrm>
          <a:prstGeom prst="straightConnector1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gdd5fe06200_0_129"/>
          <p:cNvSpPr txBox="1"/>
          <p:nvPr/>
        </p:nvSpPr>
        <p:spPr>
          <a:xfrm>
            <a:off x="-10300" y="517225"/>
            <a:ext cx="8837400" cy="4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3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Среднюю жилищную обеспеченность, для расчета плотности, нового строительства на территории города применять </a:t>
            </a:r>
            <a:endParaRPr>
              <a:solidFill>
                <a:schemeClr val="dk1"/>
              </a:solidFill>
            </a:endParaRPr>
          </a:p>
          <a:p>
            <a:pPr marL="243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не менее 18 - 25  квадратных метров,</a:t>
            </a:r>
            <a:r>
              <a:rPr lang="ru">
                <a:solidFill>
                  <a:schemeClr val="dk1"/>
                </a:solidFill>
              </a:rPr>
              <a:t> в зависимости от класса на одного человека жилой площади.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Плотность допускается увеличивать </a:t>
            </a:r>
            <a:r>
              <a:rPr lang="ru" b="1">
                <a:solidFill>
                  <a:schemeClr val="dk1"/>
                </a:solidFill>
              </a:rPr>
              <a:t>на 20%,</a:t>
            </a:r>
            <a:r>
              <a:rPr lang="ru">
                <a:solidFill>
                  <a:schemeClr val="dk1"/>
                </a:solidFill>
              </a:rPr>
              <a:t>  при  соблюдении следующих условии: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1) Достаточной инженерной инфраструктуры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2) Транспортной доступности, паркингов;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3) Встроенно-пристроенных детских садов на территории;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4) Открытых зеленых зон на территориях в шаговой доступности и мест для сбора при землетрясении;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5) Обеспеченность в шаговой доступности местами в школах начального и среднего образования;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6) Наличие объектов повседневного обслуживания в радиусе не более 500 метров;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7) Соблюдение нормативных правовых актов в сфере  санитарно-эпидемиологического благополучия </a:t>
            </a:r>
            <a:endParaRPr>
              <a:solidFill>
                <a:schemeClr val="dk1"/>
              </a:solidFill>
            </a:endParaRPr>
          </a:p>
          <a:p>
            <a:pPr marL="4500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8) Придомовой территория в  10 квадратных метров на одного жителя (с учетом площадок для хозяйственных и рекреационных нужд, парковок, благоустройства и озеленения).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7" name="Google Shape;107;gdd5fe06200_0_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4775" y="473550"/>
            <a:ext cx="578300" cy="102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dd5fe06200_0_129"/>
          <p:cNvSpPr txBox="1"/>
          <p:nvPr/>
        </p:nvSpPr>
        <p:spPr>
          <a:xfrm>
            <a:off x="993075" y="735525"/>
            <a:ext cx="1207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18-25 м2</a:t>
            </a:r>
            <a:endParaRPr sz="1600" b="1"/>
          </a:p>
        </p:txBody>
      </p:sp>
      <p:sp>
        <p:nvSpPr>
          <p:cNvPr id="109" name="Google Shape;109;gdd5fe06200_0_129"/>
          <p:cNvSpPr/>
          <p:nvPr/>
        </p:nvSpPr>
        <p:spPr>
          <a:xfrm>
            <a:off x="-6725" y="5033725"/>
            <a:ext cx="9163500" cy="11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4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673</Words>
  <Application>Microsoft Office PowerPoint</Application>
  <PresentationFormat>Экран (16:9)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Айнур Сарбаева</cp:lastModifiedBy>
  <cp:revision>3</cp:revision>
  <dcterms:modified xsi:type="dcterms:W3CDTF">2021-05-31T06:26:49Z</dcterms:modified>
</cp:coreProperties>
</file>